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425" r:id="rId2"/>
    <p:sldId id="421" r:id="rId3"/>
    <p:sldId id="428" r:id="rId4"/>
    <p:sldId id="427" r:id="rId5"/>
    <p:sldId id="426" r:id="rId6"/>
    <p:sldId id="429" r:id="rId7"/>
    <p:sldId id="430" r:id="rId8"/>
    <p:sldId id="431" r:id="rId9"/>
    <p:sldId id="434" r:id="rId10"/>
    <p:sldId id="43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0190"/>
  </p:normalViewPr>
  <p:slideViewPr>
    <p:cSldViewPr snapToGrid="0">
      <p:cViewPr varScale="1">
        <p:scale>
          <a:sx n="106" d="100"/>
          <a:sy n="106" d="100"/>
        </p:scale>
        <p:origin x="2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1D7-6D78-BB4E-883E-1BDF0940029D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866D7-30F5-F04C-B573-95833C8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9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4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8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2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1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9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0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1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EC9F7E-64D2-B243-A647-3AA46601B5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68" y="6270235"/>
            <a:ext cx="2963153" cy="397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2D752-BEFB-3D48-9DD7-801FBF198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998" y="5943604"/>
            <a:ext cx="681277" cy="7846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BEE399-35A1-F342-84B8-3265800B950E}"/>
              </a:ext>
            </a:extLst>
          </p:cNvPr>
          <p:cNvSpPr/>
          <p:nvPr/>
        </p:nvSpPr>
        <p:spPr>
          <a:xfrm>
            <a:off x="80836" y="244389"/>
            <a:ext cx="870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Plant hydraulics and Why should we study?</a:t>
            </a:r>
            <a:endParaRPr lang="en-US" sz="2800" b="1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7F096F-C7C4-9267-D5A3-09B6C17EA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00774"/>
            <a:ext cx="2963153" cy="52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9B9DA-35E2-EEB3-D2F0-D724ADCE51B9}"/>
              </a:ext>
            </a:extLst>
          </p:cNvPr>
          <p:cNvSpPr txBox="1"/>
          <p:nvPr/>
        </p:nvSpPr>
        <p:spPr>
          <a:xfrm>
            <a:off x="3679268" y="583597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June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24D24-8C47-A3D8-2F9A-4BE05F6E01F3}"/>
              </a:ext>
            </a:extLst>
          </p:cNvPr>
          <p:cNvSpPr txBox="1"/>
          <p:nvPr/>
        </p:nvSpPr>
        <p:spPr>
          <a:xfrm>
            <a:off x="3647304" y="5435860"/>
            <a:ext cx="1631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Sharath Paligi</a:t>
            </a:r>
            <a:endParaRPr lang="en-DE" sz="2000" dirty="0"/>
          </a:p>
        </p:txBody>
      </p:sp>
      <p:pic>
        <p:nvPicPr>
          <p:cNvPr id="4" name="Picture 3" descr="A picture containing tree, outdoor, plant, conifer&#10;&#10;Description automatically generated">
            <a:extLst>
              <a:ext uri="{FF2B5EF4-FFF2-40B4-BE49-F238E27FC236}">
                <a16:creationId xmlns:a16="http://schemas.microsoft.com/office/drawing/2014/main" id="{B343B2F5-FE7D-A62C-942C-87E650E281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113" y="1137935"/>
            <a:ext cx="5642444" cy="42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10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Water status regulation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E5CEA-8956-5A68-ECAA-FDCAD6C737EA}"/>
              </a:ext>
            </a:extLst>
          </p:cNvPr>
          <p:cNvSpPr txBox="1"/>
          <p:nvPr/>
        </p:nvSpPr>
        <p:spPr>
          <a:xfrm>
            <a:off x="464701" y="1251049"/>
            <a:ext cx="29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Tilia cordata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Acer platanoides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8E512-73DD-107A-CA4E-0BBA52FAE99E}"/>
              </a:ext>
            </a:extLst>
          </p:cNvPr>
          <p:cNvSpPr txBox="1"/>
          <p:nvPr/>
        </p:nvSpPr>
        <p:spPr>
          <a:xfrm>
            <a:off x="430742" y="2713442"/>
            <a:ext cx="4608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Robinia pseudoacacia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Fraxinus excelsior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F5462-E7C0-D990-4902-19B2C812322E}"/>
              </a:ext>
            </a:extLst>
          </p:cNvPr>
          <p:cNvSpPr txBox="1"/>
          <p:nvPr/>
        </p:nvSpPr>
        <p:spPr>
          <a:xfrm>
            <a:off x="76446" y="822464"/>
            <a:ext cx="1334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Isohydric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8AED-963C-5A89-02FC-4599096990A8}"/>
              </a:ext>
            </a:extLst>
          </p:cNvPr>
          <p:cNvSpPr txBox="1"/>
          <p:nvPr/>
        </p:nvSpPr>
        <p:spPr>
          <a:xfrm>
            <a:off x="32967" y="2257653"/>
            <a:ext cx="1679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Anisohydric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124925-1E08-61A3-2FE0-611C90BA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7" y="700439"/>
            <a:ext cx="5623467" cy="60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81DB-8029-34E5-DF70-037B0DF6092F}"/>
              </a:ext>
            </a:extLst>
          </p:cNvPr>
          <p:cNvSpPr txBox="1"/>
          <p:nvPr/>
        </p:nvSpPr>
        <p:spPr>
          <a:xfrm>
            <a:off x="241510" y="6387391"/>
            <a:ext cx="217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Hartmann et al. 2020</a:t>
            </a:r>
          </a:p>
        </p:txBody>
      </p:sp>
    </p:spTree>
    <p:extLst>
      <p:ext uri="{BB962C8B-B14F-4D97-AF65-F5344CB8AC3E}">
        <p14:creationId xmlns:p14="http://schemas.microsoft.com/office/powerpoint/2010/main" val="96786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2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4087" y="704237"/>
            <a:ext cx="8515351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CCACEB-DCC2-C291-1A58-52D1EB83F3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729419"/>
            <a:ext cx="4597400" cy="5433405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73E5B77-ACA4-7E7B-6CAB-ABB45FBF46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71687-97C1-29DB-2A44-F5D26D7444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0439" y="692267"/>
            <a:ext cx="3428999" cy="5427008"/>
          </a:xfrm>
          <a:prstGeom prst="rect">
            <a:avLst/>
          </a:prstGeom>
        </p:spPr>
      </p:pic>
      <p:sp>
        <p:nvSpPr>
          <p:cNvPr id="9" name="TextBox 8" descr=" 18">
            <a:extLst>
              <a:ext uri="{FF2B5EF4-FFF2-40B4-BE49-F238E27FC236}">
                <a16:creationId xmlns:a16="http://schemas.microsoft.com/office/drawing/2014/main" id="{377B5ADC-B1F2-591F-D376-76EA97C68AC8}"/>
              </a:ext>
            </a:extLst>
          </p:cNvPr>
          <p:cNvSpPr txBox="1"/>
          <p:nvPr/>
        </p:nvSpPr>
        <p:spPr>
          <a:xfrm>
            <a:off x="6140173" y="6418289"/>
            <a:ext cx="301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Joshi et al. 2022; Hammond et al. 2022</a:t>
            </a:r>
          </a:p>
        </p:txBody>
      </p:sp>
      <p:sp>
        <p:nvSpPr>
          <p:cNvPr id="12" name="Title 1" descr=" 20">
            <a:extLst>
              <a:ext uri="{FF2B5EF4-FFF2-40B4-BE49-F238E27FC236}">
                <a16:creationId xmlns:a16="http://schemas.microsoft.com/office/drawing/2014/main" id="{4CA4B309-F1C8-045B-CED1-885AB4C3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Water transport pathway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2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>
            <a:cxnSpLocks/>
          </p:cNvCxnSpPr>
          <p:nvPr/>
        </p:nvCxnSpPr>
        <p:spPr>
          <a:xfrm>
            <a:off x="324085" y="708016"/>
            <a:ext cx="350195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In Germany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9" name="TextBox 8" descr=" 18">
            <a:extLst>
              <a:ext uri="{FF2B5EF4-FFF2-40B4-BE49-F238E27FC236}">
                <a16:creationId xmlns:a16="http://schemas.microsoft.com/office/drawing/2014/main" id="{7019E8AD-B8EC-EBCB-EA3C-F08C8C7D7939}"/>
              </a:ext>
            </a:extLst>
          </p:cNvPr>
          <p:cNvSpPr txBox="1"/>
          <p:nvPr/>
        </p:nvSpPr>
        <p:spPr>
          <a:xfrm>
            <a:off x="7417309" y="6441351"/>
            <a:ext cx="153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Schuldt et al. 2020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1FF2E58-2F47-494F-4320-CB95721ACC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3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399B54-7A9B-F0D7-10B4-AA61566E3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484" y="118104"/>
            <a:ext cx="4825431" cy="589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ECDE15E2-7C2F-CD20-1DA6-6238D43A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08075"/>
            <a:ext cx="9144000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hotter-drought tree mortality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9" name="TextBox 8" descr=" 18">
            <a:extLst>
              <a:ext uri="{FF2B5EF4-FFF2-40B4-BE49-F238E27FC236}">
                <a16:creationId xmlns:a16="http://schemas.microsoft.com/office/drawing/2014/main" id="{7019E8AD-B8EC-EBCB-EA3C-F08C8C7D7939}"/>
              </a:ext>
            </a:extLst>
          </p:cNvPr>
          <p:cNvSpPr txBox="1"/>
          <p:nvPr/>
        </p:nvSpPr>
        <p:spPr>
          <a:xfrm>
            <a:off x="7417309" y="6441351"/>
            <a:ext cx="1761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Hammond et al. 2022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1FF2E58-2F47-494F-4320-CB95721ACC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4</a:t>
            </a:fld>
            <a:endParaRPr lang="en-US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Tree mortality process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9" name="TextBox 8" descr=" 18">
            <a:extLst>
              <a:ext uri="{FF2B5EF4-FFF2-40B4-BE49-F238E27FC236}">
                <a16:creationId xmlns:a16="http://schemas.microsoft.com/office/drawing/2014/main" id="{7019E8AD-B8EC-EBCB-EA3C-F08C8C7D7939}"/>
              </a:ext>
            </a:extLst>
          </p:cNvPr>
          <p:cNvSpPr txBox="1"/>
          <p:nvPr/>
        </p:nvSpPr>
        <p:spPr>
          <a:xfrm>
            <a:off x="7417309" y="6441351"/>
            <a:ext cx="1726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McDowell et al. 2022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1FF2E58-2F47-494F-4320-CB95721ACC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5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4" name="Picture 2" descr="Fig. 3">
            <a:extLst>
              <a:ext uri="{FF2B5EF4-FFF2-40B4-BE49-F238E27FC236}">
                <a16:creationId xmlns:a16="http://schemas.microsoft.com/office/drawing/2014/main" id="{EA52FB61-DD5A-DAEF-51A9-DD0F8576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913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Complexity of the process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6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4586C3A6-0CEB-5F12-1AF9-E2C78D63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5" y="754671"/>
            <a:ext cx="7908132" cy="59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 descr=" 18">
            <a:extLst>
              <a:ext uri="{FF2B5EF4-FFF2-40B4-BE49-F238E27FC236}">
                <a16:creationId xmlns:a16="http://schemas.microsoft.com/office/drawing/2014/main" id="{7019E8AD-B8EC-EBCB-EA3C-F08C8C7D7939}"/>
              </a:ext>
            </a:extLst>
          </p:cNvPr>
          <p:cNvSpPr txBox="1"/>
          <p:nvPr/>
        </p:nvSpPr>
        <p:spPr>
          <a:xfrm>
            <a:off x="7417309" y="6441351"/>
            <a:ext cx="1802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Torres-Ruiz et al. 2024</a:t>
            </a:r>
          </a:p>
        </p:txBody>
      </p:sp>
    </p:spTree>
    <p:extLst>
      <p:ext uri="{BB962C8B-B14F-4D97-AF65-F5344CB8AC3E}">
        <p14:creationId xmlns:p14="http://schemas.microsoft.com/office/powerpoint/2010/main" val="18362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Challenges in studying plant hydraulics? 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7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B3D08-C960-BB8F-C510-D5C124ACFB93}"/>
              </a:ext>
            </a:extLst>
          </p:cNvPr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3F8E926-34BC-542C-32A8-97823AC1DE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ADD44-10CD-CA57-32C2-95E57FD86387}"/>
              </a:ext>
            </a:extLst>
          </p:cNvPr>
          <p:cNvSpPr txBox="1"/>
          <p:nvPr/>
        </p:nvSpPr>
        <p:spPr>
          <a:xfrm>
            <a:off x="770021" y="1191126"/>
            <a:ext cx="42861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Complexity in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</a:t>
            </a:r>
            <a:r>
              <a:rPr lang="en-DE" sz="2400" dirty="0"/>
              <a:t>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400" dirty="0"/>
              <a:t>Time-intensive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400" dirty="0"/>
              <a:t>Plasticity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S</a:t>
            </a:r>
            <a:r>
              <a:rPr lang="en-DE" sz="2400" dirty="0"/>
              <a:t>easonal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DE" sz="2400" dirty="0"/>
              <a:t>Site-specific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DE" sz="2400" dirty="0"/>
              <a:t>Management specific…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400" dirty="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26779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9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BE663-D895-CB07-6EE0-701337E3374F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 descr=" 20">
            <a:extLst>
              <a:ext uri="{FF2B5EF4-FFF2-40B4-BE49-F238E27FC236}">
                <a16:creationId xmlns:a16="http://schemas.microsoft.com/office/drawing/2014/main" id="{3F00943E-C611-C7D0-D305-CFA2A733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Our canopy walkway facility!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914A-EE33-057E-D4E2-1B55963B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625" y="45165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>
                <a:solidFill>
                  <a:schemeClr val="tx2"/>
                </a:solidFill>
              </a:rPr>
              <a:pPr/>
              <a:t>8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A metal walkway in the middle of a forest&#10;&#10;Description automatically generated">
            <a:extLst>
              <a:ext uri="{FF2B5EF4-FFF2-40B4-BE49-F238E27FC236}">
                <a16:creationId xmlns:a16="http://schemas.microsoft.com/office/drawing/2014/main" id="{EA1C5D3B-41F8-2470-1700-6BD11CE89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8" b="9611"/>
          <a:stretch/>
        </p:blipFill>
        <p:spPr>
          <a:xfrm>
            <a:off x="125260" y="1412251"/>
            <a:ext cx="8893479" cy="422421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B3D08-C960-BB8F-C510-D5C124ACFB93}"/>
              </a:ext>
            </a:extLst>
          </p:cNvPr>
          <p:cNvCxnSpPr/>
          <p:nvPr/>
        </p:nvCxnSpPr>
        <p:spPr>
          <a:xfrm>
            <a:off x="0" y="6215731"/>
            <a:ext cx="9144000" cy="964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3F8E926-34BC-542C-32A8-97823AC1DEF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54314"/>
            <a:ext cx="2662364" cy="4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9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Species of interest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E5CEA-8956-5A68-ECAA-FDCAD6C737EA}"/>
              </a:ext>
            </a:extLst>
          </p:cNvPr>
          <p:cNvSpPr txBox="1"/>
          <p:nvPr/>
        </p:nvSpPr>
        <p:spPr>
          <a:xfrm>
            <a:off x="752211" y="817956"/>
            <a:ext cx="29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Tilia cordata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Acer platanoides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E168B22-FD14-69A8-8065-7E7D35A3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5" y="2115543"/>
            <a:ext cx="6257570" cy="45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E8E512-73DD-107A-CA4E-0BBA52FAE99E}"/>
              </a:ext>
            </a:extLst>
          </p:cNvPr>
          <p:cNvSpPr txBox="1"/>
          <p:nvPr/>
        </p:nvSpPr>
        <p:spPr>
          <a:xfrm>
            <a:off x="4124437" y="766487"/>
            <a:ext cx="4608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Robinia pseudoacacia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Fraxinus excelsior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F5462-E7C0-D990-4902-19B2C812322E}"/>
              </a:ext>
            </a:extLst>
          </p:cNvPr>
          <p:cNvSpPr txBox="1"/>
          <p:nvPr/>
        </p:nvSpPr>
        <p:spPr>
          <a:xfrm>
            <a:off x="1179094" y="1650788"/>
            <a:ext cx="212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Diffuse porous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8AED-963C-5A89-02FC-4599096990A8}"/>
              </a:ext>
            </a:extLst>
          </p:cNvPr>
          <p:cNvSpPr txBox="1"/>
          <p:nvPr/>
        </p:nvSpPr>
        <p:spPr>
          <a:xfrm>
            <a:off x="4726351" y="1650788"/>
            <a:ext cx="170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Ring porous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90E85-8E8A-B70B-6329-1A9CC25540CE}"/>
              </a:ext>
            </a:extLst>
          </p:cNvPr>
          <p:cNvSpPr txBox="1"/>
          <p:nvPr/>
        </p:nvSpPr>
        <p:spPr>
          <a:xfrm>
            <a:off x="7099625" y="6361784"/>
            <a:ext cx="19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Schwarz et al. 2020</a:t>
            </a:r>
          </a:p>
        </p:txBody>
      </p:sp>
    </p:spTree>
    <p:extLst>
      <p:ext uri="{BB962C8B-B14F-4D97-AF65-F5344CB8AC3E}">
        <p14:creationId xmlns:p14="http://schemas.microsoft.com/office/powerpoint/2010/main" val="242094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10381</TotalTime>
  <Words>142</Words>
  <Application>Microsoft Macintosh PowerPoint</Application>
  <PresentationFormat>On-screen Show (4:3)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Water transport pathway</vt:lpstr>
      <vt:lpstr>In Germany</vt:lpstr>
      <vt:lpstr>hotter-drought tree mortality</vt:lpstr>
      <vt:lpstr>Tree mortality process</vt:lpstr>
      <vt:lpstr>Complexity of the process</vt:lpstr>
      <vt:lpstr>Challenges in studying plant hydraulics? </vt:lpstr>
      <vt:lpstr>Our canopy walkway facility!</vt:lpstr>
      <vt:lpstr>Species of interest</vt:lpstr>
      <vt:lpstr>Water status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Paligi, Sharath Shyamappa</dc:creator>
  <cp:lastModifiedBy>Sharath Paligi</cp:lastModifiedBy>
  <cp:revision>43</cp:revision>
  <dcterms:created xsi:type="dcterms:W3CDTF">2022-11-04T09:59:20Z</dcterms:created>
  <dcterms:modified xsi:type="dcterms:W3CDTF">2024-06-16T16:47:47Z</dcterms:modified>
</cp:coreProperties>
</file>